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2"/>
  </p:sldMasterIdLst>
  <p:notesMasterIdLst>
    <p:notesMasterId r:id="rId12"/>
  </p:notesMasterIdLst>
  <p:handoutMasterIdLst>
    <p:handoutMasterId r:id="rId13"/>
  </p:handoutMasterIdLst>
  <p:sldIdLst>
    <p:sldId id="256" r:id="rId3"/>
    <p:sldId id="257" r:id="rId4"/>
    <p:sldId id="258" r:id="rId5"/>
    <p:sldId id="280" r:id="rId6"/>
    <p:sldId id="260" r:id="rId7"/>
    <p:sldId id="281" r:id="rId8"/>
    <p:sldId id="263" r:id="rId9"/>
    <p:sldId id="271" r:id="rId10"/>
    <p:sldId id="272" r:id="rId11"/>
  </p:sldIdLst>
  <p:sldSz cx="9144000" cy="6858000" type="screen4x3"/>
  <p:notesSz cx="7010400" cy="9296400"/>
  <p:embeddedFontLst>
    <p:embeddedFont>
      <p:font typeface="Century Gothic" pitchFamily="34" charset="0"/>
      <p:regular r:id="rId14"/>
      <p:bold r:id="rId15"/>
      <p:italic r:id="rId16"/>
      <p:boldItalic r:id="rId17"/>
    </p:embeddedFont>
    <p:embeddedFont>
      <p:font typeface="Segoe UI" pitchFamily="34" charset="0"/>
      <p:regular r:id="rId18"/>
      <p:bold r:id="rId19"/>
      <p:italic r:id="rId20"/>
      <p:boldItalic r:id="rId21"/>
    </p:embeddedFont>
    <p:embeddedFont>
      <p:font typeface="Perpetua" charset="0"/>
      <p:regular r:id="rId22"/>
      <p:bold r:id="rId23"/>
      <p:italic r:id="rId24"/>
      <p:boldItalic r:id="rId25"/>
    </p:embeddedFont>
    <p:embeddedFont>
      <p:font typeface="Calibri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 autoAdjust="0"/>
    <p:restoredTop sz="94604" autoAdjust="0"/>
  </p:normalViewPr>
  <p:slideViewPr>
    <p:cSldViewPr>
      <p:cViewPr varScale="1">
        <p:scale>
          <a:sx n="65" d="100"/>
          <a:sy n="65" d="100"/>
        </p:scale>
        <p:origin x="-984" y="37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1" d="100"/>
          <a:sy n="101" d="100"/>
        </p:scale>
        <p:origin x="-2532" y="-108"/>
      </p:cViewPr>
      <p:guideLst>
        <p:guide orient="horz" pos="2928"/>
        <p:guide pos="220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1.xml"/><Relationship Id="rId21" Type="http://schemas.openxmlformats.org/officeDocument/2006/relationships/font" Target="fonts/font8.fntdata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1.fntdata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10" Type="http://schemas.openxmlformats.org/officeDocument/2006/relationships/slide" Target="slides/slide8.xml"/><Relationship Id="rId19" Type="http://schemas.openxmlformats.org/officeDocument/2006/relationships/font" Target="fonts/font6.fntdata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AD8522-E1D8-4100-9F9C-B922C6893C90}" type="doc">
      <dgm:prSet loTypeId="urn:microsoft.com/office/officeart/2005/8/layout/hList6" loCatId="list" qsTypeId="urn:microsoft.com/office/officeart/2005/8/quickstyle/simple5" qsCatId="simple" csTypeId="urn:microsoft.com/office/officeart/2005/8/colors/colorful1#3" csCatId="colorful" phldr="1"/>
      <dgm:spPr/>
      <dgm:t>
        <a:bodyPr/>
        <a:lstStyle/>
        <a:p>
          <a:endParaRPr lang="en-US"/>
        </a:p>
      </dgm:t>
    </dgm:pt>
    <dgm:pt modelId="{EC912083-46BA-47EC-834F-B53C28E6D0BD}">
      <dgm:prSet phldrT="[Text]" custT="1"/>
      <dgm:spPr>
        <a:solidFill>
          <a:schemeClr val="accent1"/>
        </a:solidFill>
        <a:ln>
          <a:solidFill>
            <a:schemeClr val="accent1">
              <a:lumMod val="50000"/>
            </a:schemeClr>
          </a:solidFill>
        </a:ln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extrusionH="6350" prstMaterial="powder">
          <a:bevelT w="88900" h="50800" prst="convex"/>
          <a:bevelB w="0" prst="convex"/>
          <a:contourClr>
            <a:schemeClr val="accent2">
              <a:hueOff val="0"/>
              <a:satOff val="0"/>
              <a:lumOff val="0"/>
              <a:alphaOff val="0"/>
            </a:schemeClr>
          </a:contourClr>
        </a:sp3d>
      </dgm:spPr>
      <dgm:t>
        <a:bodyPr/>
        <a:lstStyle/>
        <a:p>
          <a:endParaRPr lang="en-US" sz="1600" baseline="0" dirty="0" smtClean="0">
            <a:solidFill>
              <a:schemeClr val="tx1">
                <a:lumMod val="50000"/>
              </a:schemeClr>
            </a:solidFill>
          </a:endParaRPr>
        </a:p>
      </dgm:t>
    </dgm:pt>
    <dgm:pt modelId="{F1078060-4F1D-4792-900A-9DC3C71D1776}" type="parTrans" cxnId="{58B63ADD-6CB4-4181-ADBB-3F961B5EAB75}">
      <dgm:prSet/>
      <dgm:spPr/>
      <dgm:t>
        <a:bodyPr/>
        <a:lstStyle/>
        <a:p>
          <a:endParaRPr lang="en-US"/>
        </a:p>
      </dgm:t>
    </dgm:pt>
    <dgm:pt modelId="{B4159C30-DBE3-473F-B6E7-4D39883C930F}" type="sibTrans" cxnId="{58B63ADD-6CB4-4181-ADBB-3F961B5EAB75}">
      <dgm:prSet/>
      <dgm:spPr/>
      <dgm:t>
        <a:bodyPr/>
        <a:lstStyle/>
        <a:p>
          <a:endParaRPr lang="en-US"/>
        </a:p>
      </dgm:t>
    </dgm:pt>
    <dgm:pt modelId="{245A691F-745F-408B-AD65-01BE5D33B26B}">
      <dgm:prSet phldrT="[Text]" custT="1"/>
      <dgm:spPr>
        <a:solidFill>
          <a:schemeClr val="accent2"/>
        </a:solidFill>
        <a:ln>
          <a:solidFill>
            <a:schemeClr val="accent2">
              <a:lumMod val="25000"/>
            </a:schemeClr>
          </a:solidFill>
        </a:ln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extrusionH="6350" prstMaterial="powder">
          <a:bevelT w="88900" h="50800" prst="convex"/>
          <a:bevelB w="0" prst="convex"/>
          <a:contourClr>
            <a:schemeClr val="accent2">
              <a:hueOff val="0"/>
              <a:satOff val="0"/>
              <a:lumOff val="0"/>
              <a:alphaOff val="0"/>
            </a:schemeClr>
          </a:contourClr>
        </a:sp3d>
      </dgm:spPr>
      <dgm:t>
        <a:bodyPr/>
        <a:lstStyle/>
        <a:p>
          <a:endParaRPr lang="en-US" sz="1600" baseline="0" dirty="0">
            <a:solidFill>
              <a:schemeClr val="tx1">
                <a:lumMod val="50000"/>
              </a:schemeClr>
            </a:solidFill>
          </a:endParaRPr>
        </a:p>
      </dgm:t>
    </dgm:pt>
    <dgm:pt modelId="{06DD3CE3-0079-42BD-9BD7-3647F69AEEE8}" type="parTrans" cxnId="{2D91A0A6-83AA-474A-BE3F-E4B466C7D719}">
      <dgm:prSet/>
      <dgm:spPr/>
      <dgm:t>
        <a:bodyPr/>
        <a:lstStyle/>
        <a:p>
          <a:endParaRPr lang="en-US"/>
        </a:p>
      </dgm:t>
    </dgm:pt>
    <dgm:pt modelId="{CD86D842-1654-40EB-9E5E-46B7BD6F35DD}" type="sibTrans" cxnId="{2D91A0A6-83AA-474A-BE3F-E4B466C7D719}">
      <dgm:prSet/>
      <dgm:spPr/>
      <dgm:t>
        <a:bodyPr/>
        <a:lstStyle/>
        <a:p>
          <a:endParaRPr lang="en-US"/>
        </a:p>
      </dgm:t>
    </dgm:pt>
    <dgm:pt modelId="{765F67D7-93FA-4B36-BFB1-01EB9A61F489}">
      <dgm:prSet phldrT="[Text]" custT="1"/>
      <dgm:spPr>
        <a:solidFill>
          <a:schemeClr val="accent4"/>
        </a:solidFill>
        <a:ln>
          <a:solidFill>
            <a:schemeClr val="tx1">
              <a:lumMod val="90000"/>
              <a:lumOff val="10000"/>
            </a:schemeClr>
          </a:solidFill>
        </a:ln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extrusionH="6350" prstMaterial="powder">
          <a:bevelT w="88900" h="50800" prst="convex"/>
          <a:bevelB w="0" prst="convex"/>
          <a:contourClr>
            <a:schemeClr val="accent2">
              <a:hueOff val="0"/>
              <a:satOff val="0"/>
              <a:lumOff val="0"/>
              <a:alphaOff val="0"/>
            </a:schemeClr>
          </a:contourClr>
        </a:sp3d>
      </dgm:spPr>
      <dgm:t>
        <a:bodyPr/>
        <a:lstStyle/>
        <a:p>
          <a:endParaRPr lang="en-US" sz="1600" baseline="0" dirty="0">
            <a:solidFill>
              <a:schemeClr val="tx1">
                <a:lumMod val="50000"/>
              </a:schemeClr>
            </a:solidFill>
          </a:endParaRPr>
        </a:p>
      </dgm:t>
    </dgm:pt>
    <dgm:pt modelId="{5DEC2D00-8646-46BB-8570-DE62EDCDB8A5}" type="parTrans" cxnId="{136A900A-551C-4986-8385-2A3E5C5D9C6F}">
      <dgm:prSet/>
      <dgm:spPr/>
      <dgm:t>
        <a:bodyPr/>
        <a:lstStyle/>
        <a:p>
          <a:endParaRPr lang="en-US"/>
        </a:p>
      </dgm:t>
    </dgm:pt>
    <dgm:pt modelId="{5603BCFF-A97E-4F82-B7EE-CCBC9399DE4E}" type="sibTrans" cxnId="{136A900A-551C-4986-8385-2A3E5C5D9C6F}">
      <dgm:prSet/>
      <dgm:spPr/>
      <dgm:t>
        <a:bodyPr/>
        <a:lstStyle/>
        <a:p>
          <a:endParaRPr lang="en-US"/>
        </a:p>
      </dgm:t>
    </dgm:pt>
    <dgm:pt modelId="{2D2C7F47-D534-422F-B613-8CB6748227AE}" type="pres">
      <dgm:prSet presAssocID="{1BAD8522-E1D8-4100-9F9C-B922C6893C9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9BCA7B5-4D25-48CB-B474-67DC39B1CD3E}" type="pres">
      <dgm:prSet presAssocID="{EC912083-46BA-47EC-834F-B53C28E6D0BD}" presName="node" presStyleLbl="node1" presStyleIdx="0" presStyleCnt="3">
        <dgm:presLayoutVars>
          <dgm:bulletEnabled val="1"/>
        </dgm:presLayoutVars>
      </dgm:prSet>
      <dgm:spPr>
        <a:prstGeom prst="upArrow">
          <a:avLst/>
        </a:prstGeom>
      </dgm:spPr>
      <dgm:t>
        <a:bodyPr/>
        <a:lstStyle/>
        <a:p>
          <a:endParaRPr lang="en-US"/>
        </a:p>
      </dgm:t>
    </dgm:pt>
    <dgm:pt modelId="{A33F7F1F-C3DB-491B-8D09-968118EC482D}" type="pres">
      <dgm:prSet presAssocID="{B4159C30-DBE3-473F-B6E7-4D39883C930F}" presName="sibTrans" presStyleCnt="0"/>
      <dgm:spPr/>
    </dgm:pt>
    <dgm:pt modelId="{31332C1F-B80E-48E6-AE03-E754273CF9D7}" type="pres">
      <dgm:prSet presAssocID="{245A691F-745F-408B-AD65-01BE5D33B26B}" presName="node" presStyleLbl="node1" presStyleIdx="1" presStyleCnt="3">
        <dgm:presLayoutVars>
          <dgm:bulletEnabled val="1"/>
        </dgm:presLayoutVars>
      </dgm:prSet>
      <dgm:spPr>
        <a:prstGeom prst="upArrow">
          <a:avLst/>
        </a:prstGeom>
      </dgm:spPr>
      <dgm:t>
        <a:bodyPr/>
        <a:lstStyle/>
        <a:p>
          <a:endParaRPr lang="en-US"/>
        </a:p>
      </dgm:t>
    </dgm:pt>
    <dgm:pt modelId="{7DFBC5A3-F05D-411E-BA36-4398F5F66429}" type="pres">
      <dgm:prSet presAssocID="{CD86D842-1654-40EB-9E5E-46B7BD6F35DD}" presName="sibTrans" presStyleCnt="0"/>
      <dgm:spPr/>
    </dgm:pt>
    <dgm:pt modelId="{DE937142-6ADB-4794-A0F0-E4F0704C3A60}" type="pres">
      <dgm:prSet presAssocID="{765F67D7-93FA-4B36-BFB1-01EB9A61F489}" presName="node" presStyleLbl="node1" presStyleIdx="2" presStyleCnt="3">
        <dgm:presLayoutVars>
          <dgm:bulletEnabled val="1"/>
        </dgm:presLayoutVars>
      </dgm:prSet>
      <dgm:spPr>
        <a:prstGeom prst="upArrow">
          <a:avLst/>
        </a:prstGeom>
      </dgm:spPr>
      <dgm:t>
        <a:bodyPr/>
        <a:lstStyle/>
        <a:p>
          <a:endParaRPr lang="en-US"/>
        </a:p>
      </dgm:t>
    </dgm:pt>
  </dgm:ptLst>
  <dgm:cxnLst>
    <dgm:cxn modelId="{C38A8D6C-CA21-42A7-9A98-08FB01DC5F46}" type="presOf" srcId="{765F67D7-93FA-4B36-BFB1-01EB9A61F489}" destId="{DE937142-6ADB-4794-A0F0-E4F0704C3A60}" srcOrd="0" destOrd="0" presId="urn:microsoft.com/office/officeart/2005/8/layout/hList6"/>
    <dgm:cxn modelId="{136A900A-551C-4986-8385-2A3E5C5D9C6F}" srcId="{1BAD8522-E1D8-4100-9F9C-B922C6893C90}" destId="{765F67D7-93FA-4B36-BFB1-01EB9A61F489}" srcOrd="2" destOrd="0" parTransId="{5DEC2D00-8646-46BB-8570-DE62EDCDB8A5}" sibTransId="{5603BCFF-A97E-4F82-B7EE-CCBC9399DE4E}"/>
    <dgm:cxn modelId="{458E8F41-1E3D-4AE0-B52E-D98CBE4DF352}" type="presOf" srcId="{245A691F-745F-408B-AD65-01BE5D33B26B}" destId="{31332C1F-B80E-48E6-AE03-E754273CF9D7}" srcOrd="0" destOrd="0" presId="urn:microsoft.com/office/officeart/2005/8/layout/hList6"/>
    <dgm:cxn modelId="{5C736A4E-2816-47E2-A663-944C1B868B41}" type="presOf" srcId="{EC912083-46BA-47EC-834F-B53C28E6D0BD}" destId="{69BCA7B5-4D25-48CB-B474-67DC39B1CD3E}" srcOrd="0" destOrd="0" presId="urn:microsoft.com/office/officeart/2005/8/layout/hList6"/>
    <dgm:cxn modelId="{750886DA-6F60-4792-8E71-E865848A8A65}" type="presOf" srcId="{1BAD8522-E1D8-4100-9F9C-B922C6893C90}" destId="{2D2C7F47-D534-422F-B613-8CB6748227AE}" srcOrd="0" destOrd="0" presId="urn:microsoft.com/office/officeart/2005/8/layout/hList6"/>
    <dgm:cxn modelId="{2D91A0A6-83AA-474A-BE3F-E4B466C7D719}" srcId="{1BAD8522-E1D8-4100-9F9C-B922C6893C90}" destId="{245A691F-745F-408B-AD65-01BE5D33B26B}" srcOrd="1" destOrd="0" parTransId="{06DD3CE3-0079-42BD-9BD7-3647F69AEEE8}" sibTransId="{CD86D842-1654-40EB-9E5E-46B7BD6F35DD}"/>
    <dgm:cxn modelId="{58B63ADD-6CB4-4181-ADBB-3F961B5EAB75}" srcId="{1BAD8522-E1D8-4100-9F9C-B922C6893C90}" destId="{EC912083-46BA-47EC-834F-B53C28E6D0BD}" srcOrd="0" destOrd="0" parTransId="{F1078060-4F1D-4792-900A-9DC3C71D1776}" sibTransId="{B4159C30-DBE3-473F-B6E7-4D39883C930F}"/>
    <dgm:cxn modelId="{5384D076-ECBB-4A6A-B140-F9C7F30C1054}" type="presParOf" srcId="{2D2C7F47-D534-422F-B613-8CB6748227AE}" destId="{69BCA7B5-4D25-48CB-B474-67DC39B1CD3E}" srcOrd="0" destOrd="0" presId="urn:microsoft.com/office/officeart/2005/8/layout/hList6"/>
    <dgm:cxn modelId="{B530B7C0-73CF-49A4-9911-1778D17B3B73}" type="presParOf" srcId="{2D2C7F47-D534-422F-B613-8CB6748227AE}" destId="{A33F7F1F-C3DB-491B-8D09-968118EC482D}" srcOrd="1" destOrd="0" presId="urn:microsoft.com/office/officeart/2005/8/layout/hList6"/>
    <dgm:cxn modelId="{0C817E97-2AF2-45D3-AB26-FD24335AE89A}" type="presParOf" srcId="{2D2C7F47-D534-422F-B613-8CB6748227AE}" destId="{31332C1F-B80E-48E6-AE03-E754273CF9D7}" srcOrd="2" destOrd="0" presId="urn:microsoft.com/office/officeart/2005/8/layout/hList6"/>
    <dgm:cxn modelId="{025B9159-97E4-4C3F-88C1-E6CD393C1269}" type="presParOf" srcId="{2D2C7F47-D534-422F-B613-8CB6748227AE}" destId="{7DFBC5A3-F05D-411E-BA36-4398F5F66429}" srcOrd="3" destOrd="0" presId="urn:microsoft.com/office/officeart/2005/8/layout/hList6"/>
    <dgm:cxn modelId="{43931DDE-4EA0-4D8F-993A-31F251EED205}" type="presParOf" srcId="{2D2C7F47-D534-422F-B613-8CB6748227AE}" destId="{DE937142-6ADB-4794-A0F0-E4F0704C3A60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9BCA7B5-4D25-48CB-B474-67DC39B1CD3E}">
      <dsp:nvSpPr>
        <dsp:cNvPr id="0" name=""/>
        <dsp:cNvSpPr/>
      </dsp:nvSpPr>
      <dsp:spPr>
        <a:xfrm rot="16200000">
          <a:off x="-1248862" y="1249373"/>
          <a:ext cx="3825875" cy="1327128"/>
        </a:xfrm>
        <a:prstGeom prst="upArrow">
          <a:avLst/>
        </a:prstGeom>
        <a:solidFill>
          <a:schemeClr val="accent1"/>
        </a:solidFill>
        <a:ln>
          <a:solidFill>
            <a:schemeClr val="accent1">
              <a:lumMod val="50000"/>
            </a:schemeClr>
          </a:solidFill>
        </a:ln>
        <a:effectLst>
          <a:glow rad="101500">
            <a:schemeClr val="accent2">
              <a:hueOff val="0"/>
              <a:satOff val="0"/>
              <a:lumOff val="0"/>
              <a:alphaOff val="0"/>
              <a:alpha val="42000"/>
              <a:satMod val="120000"/>
            </a:schemeClr>
          </a:glo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extrusionH="6350" prstMaterial="powder">
          <a:bevelT w="88900" h="50800" prst="convex"/>
          <a:bevelB w="0" prst="convex"/>
          <a:contourClr>
            <a:schemeClr val="accent2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0" tIns="0" rIns="1016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baseline="0" dirty="0" smtClean="0">
            <a:solidFill>
              <a:schemeClr val="tx1">
                <a:lumMod val="50000"/>
              </a:schemeClr>
            </a:solidFill>
          </a:endParaRPr>
        </a:p>
      </dsp:txBody>
      <dsp:txXfrm rot="16200000">
        <a:off x="-1248862" y="1249373"/>
        <a:ext cx="3825875" cy="1327128"/>
      </dsp:txXfrm>
    </dsp:sp>
    <dsp:sp modelId="{31332C1F-B80E-48E6-AE03-E754273CF9D7}">
      <dsp:nvSpPr>
        <dsp:cNvPr id="0" name=""/>
        <dsp:cNvSpPr/>
      </dsp:nvSpPr>
      <dsp:spPr>
        <a:xfrm rot="16200000">
          <a:off x="177799" y="1249373"/>
          <a:ext cx="3825875" cy="1327128"/>
        </a:xfrm>
        <a:prstGeom prst="upArrow">
          <a:avLst/>
        </a:prstGeom>
        <a:solidFill>
          <a:schemeClr val="accent2"/>
        </a:solidFill>
        <a:ln>
          <a:solidFill>
            <a:schemeClr val="accent2">
              <a:lumMod val="25000"/>
            </a:schemeClr>
          </a:solidFill>
        </a:ln>
        <a:effectLst>
          <a:glow rad="101500">
            <a:schemeClr val="accent3">
              <a:hueOff val="0"/>
              <a:satOff val="0"/>
              <a:lumOff val="0"/>
              <a:alphaOff val="0"/>
              <a:alpha val="42000"/>
              <a:satMod val="120000"/>
            </a:schemeClr>
          </a:glo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extrusionH="6350" prstMaterial="powder">
          <a:bevelT w="88900" h="50800" prst="convex"/>
          <a:bevelB w="0" prst="convex"/>
          <a:contourClr>
            <a:schemeClr val="accent2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0" tIns="0" rIns="1016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baseline="0" dirty="0">
            <a:solidFill>
              <a:schemeClr val="tx1">
                <a:lumMod val="50000"/>
              </a:schemeClr>
            </a:solidFill>
          </a:endParaRPr>
        </a:p>
      </dsp:txBody>
      <dsp:txXfrm rot="16200000">
        <a:off x="177799" y="1249373"/>
        <a:ext cx="3825875" cy="1327128"/>
      </dsp:txXfrm>
    </dsp:sp>
    <dsp:sp modelId="{DE937142-6ADB-4794-A0F0-E4F0704C3A60}">
      <dsp:nvSpPr>
        <dsp:cNvPr id="0" name=""/>
        <dsp:cNvSpPr/>
      </dsp:nvSpPr>
      <dsp:spPr>
        <a:xfrm rot="16200000">
          <a:off x="1604462" y="1249373"/>
          <a:ext cx="3825875" cy="1327128"/>
        </a:xfrm>
        <a:prstGeom prst="upArrow">
          <a:avLst/>
        </a:prstGeom>
        <a:solidFill>
          <a:schemeClr val="accent4"/>
        </a:solidFill>
        <a:ln>
          <a:solidFill>
            <a:schemeClr val="tx1">
              <a:lumMod val="90000"/>
              <a:lumOff val="10000"/>
            </a:schemeClr>
          </a:solidFill>
        </a:ln>
        <a:effectLst>
          <a:glow rad="101500">
            <a:schemeClr val="accent4">
              <a:hueOff val="0"/>
              <a:satOff val="0"/>
              <a:lumOff val="0"/>
              <a:alphaOff val="0"/>
              <a:alpha val="42000"/>
              <a:satMod val="120000"/>
            </a:schemeClr>
          </a:glo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extrusionH="6350" prstMaterial="powder">
          <a:bevelT w="88900" h="50800" prst="convex"/>
          <a:bevelB w="0" prst="convex"/>
          <a:contourClr>
            <a:schemeClr val="accent2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0" tIns="0" rIns="1016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baseline="0" dirty="0">
            <a:solidFill>
              <a:schemeClr val="tx1">
                <a:lumMod val="50000"/>
              </a:schemeClr>
            </a:solidFill>
          </a:endParaRPr>
        </a:p>
      </dsp:txBody>
      <dsp:txXfrm rot="16200000">
        <a:off x="1604462" y="1249373"/>
        <a:ext cx="3825875" cy="13271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288B8DF-24AD-4F40-BBFC-89725AEAF415}" type="datetimeFigureOut">
              <a:rPr lang="en-US" smtClean="0"/>
              <a:pPr/>
              <a:t>10/25/2012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F2352DE-026B-4B56-8316-D39959E3BD6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538642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CD9D4B4-0EC2-42AE-ABEC-26842DCC58CF}" type="datetimeFigureOut">
              <a:rPr lang="en-US" smtClean="0"/>
              <a:pPr/>
              <a:t>10/25/2012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91105E4-9E70-4B8C-B294-1B0219D999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924414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704472"/>
            <a:ext cx="8686800" cy="860425"/>
          </a:xfrm>
        </p:spPr>
        <p:txBody>
          <a:bodyPr anchor="b" anchorCtr="0"/>
          <a:lstStyle>
            <a:lvl1pPr algn="ctr">
              <a:defRPr sz="44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5486400"/>
            <a:ext cx="8686800" cy="8001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172200" y="6569075"/>
            <a:ext cx="2895600" cy="365125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1">
                    <a:lumMod val="20000"/>
                    <a:lumOff val="80000"/>
                  </a:schemeClr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00199"/>
            <a:ext cx="8305800" cy="4525965"/>
          </a:xfrm>
        </p:spPr>
        <p:txBody>
          <a:bodyPr/>
          <a:lstStyle>
            <a:lvl1pPr marL="173038" indent="-173038">
              <a:lnSpc>
                <a:spcPts val="2600"/>
              </a:lnSpc>
              <a:buFont typeface="Arial" pitchFamily="34" charset="0"/>
              <a:buChar char="•"/>
              <a:defRPr sz="2400" b="0"/>
            </a:lvl1pPr>
            <a:lvl2pPr marL="684213" indent="-227013">
              <a:lnSpc>
                <a:spcPts val="2600"/>
              </a:lnSpc>
              <a:defRPr sz="2000"/>
            </a:lvl2pPr>
            <a:lvl3pPr marL="1087438" indent="-173038">
              <a:lnSpc>
                <a:spcPts val="2600"/>
              </a:lnSpc>
              <a:defRPr sz="1800"/>
            </a:lvl3pPr>
            <a:lvl4pPr marL="1541463" indent="-169863">
              <a:lnSpc>
                <a:spcPts val="2600"/>
              </a:lnSpc>
              <a:defRPr sz="1600"/>
            </a:lvl4pPr>
            <a:lvl5pPr marL="2001838" indent="-173038">
              <a:lnSpc>
                <a:spcPts val="2600"/>
              </a:lnSpc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1371600" y="990600"/>
            <a:ext cx="73914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48400" y="6653837"/>
            <a:ext cx="2895600" cy="365125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tx2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" y="6638075"/>
            <a:ext cx="2133600" cy="365125"/>
          </a:xfrm>
          <a:prstGeom prst="rect">
            <a:avLst/>
          </a:prstGeom>
        </p:spPr>
        <p:txBody>
          <a:bodyPr/>
          <a:lstStyle>
            <a:lvl1pPr algn="l">
              <a:defRPr sz="1200" b="1">
                <a:solidFill>
                  <a:schemeClr val="tx2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/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1905000" y="321564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1197600" y="914400"/>
            <a:ext cx="7870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1905000" y="144780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1905000" y="233172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1905000" y="409956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1905000" y="498348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1905000" y="586740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87178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371601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00201"/>
            <a:ext cx="4038600" cy="452596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1273800" y="974400"/>
            <a:ext cx="75654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1"/>
            <a:ext cx="4038600" cy="4525964"/>
          </a:xfrm>
          <a:ln w="19050">
            <a:solidFill>
              <a:schemeClr val="tx2"/>
            </a:solidFill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762000" y="1752600"/>
            <a:ext cx="2362200" cy="1524000"/>
          </a:xfrm>
          <a:ln w="19050">
            <a:solidFill>
              <a:schemeClr val="tx2"/>
            </a:solidFill>
          </a:ln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3276600" y="1752601"/>
            <a:ext cx="5410200" cy="152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762000" y="3611999"/>
            <a:ext cx="2362200" cy="1524000"/>
          </a:xfrm>
          <a:ln w="19050">
            <a:solidFill>
              <a:schemeClr val="tx2"/>
            </a:solidFill>
          </a:ln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5"/>
          </p:nvPr>
        </p:nvSpPr>
        <p:spPr>
          <a:xfrm>
            <a:off x="3276600" y="3612000"/>
            <a:ext cx="5410200" cy="152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1447800" y="974400"/>
            <a:ext cx="73368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609600" y="3581401"/>
            <a:ext cx="2743200" cy="2544763"/>
          </a:xfrm>
        </p:spPr>
        <p:txBody>
          <a:bodyPr lIns="274320" tIns="0" rIns="182880">
            <a:normAutofit/>
          </a:bodyPr>
          <a:lstStyle>
            <a:lvl1pPr>
              <a:lnSpc>
                <a:spcPts val="2000"/>
              </a:lnSpc>
              <a:defRPr sz="1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3390900" y="3581401"/>
            <a:ext cx="2743200" cy="2544763"/>
          </a:xfrm>
        </p:spPr>
        <p:txBody>
          <a:bodyPr lIns="274320" tIns="0" rIns="182880">
            <a:normAutofit/>
          </a:bodyPr>
          <a:lstStyle>
            <a:lvl1pPr>
              <a:lnSpc>
                <a:spcPts val="2000"/>
              </a:lnSpc>
              <a:defRPr sz="1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6172200" y="3581401"/>
            <a:ext cx="2743200" cy="2544763"/>
          </a:xfrm>
        </p:spPr>
        <p:txBody>
          <a:bodyPr lIns="274320" tIns="0" rIns="182880">
            <a:normAutofit/>
          </a:bodyPr>
          <a:lstStyle>
            <a:lvl1pPr>
              <a:lnSpc>
                <a:spcPts val="2000"/>
              </a:lnSpc>
              <a:defRPr sz="1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5"/>
          </p:nvPr>
        </p:nvSpPr>
        <p:spPr>
          <a:xfrm>
            <a:off x="609600" y="1752601"/>
            <a:ext cx="2743200" cy="1706563"/>
          </a:xfrm>
          <a:ln w="19050">
            <a:solidFill>
              <a:schemeClr val="tx2"/>
            </a:solidFill>
          </a:ln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Content Placeholder 3"/>
          <p:cNvSpPr>
            <a:spLocks noGrp="1"/>
          </p:cNvSpPr>
          <p:nvPr>
            <p:ph sz="half" idx="16"/>
          </p:nvPr>
        </p:nvSpPr>
        <p:spPr>
          <a:xfrm>
            <a:off x="3390900" y="1752601"/>
            <a:ext cx="2743200" cy="1706563"/>
          </a:xfrm>
          <a:ln w="19050">
            <a:solidFill>
              <a:schemeClr val="tx2"/>
            </a:solidFill>
          </a:ln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7"/>
          </p:nvPr>
        </p:nvSpPr>
        <p:spPr>
          <a:xfrm>
            <a:off x="6172200" y="1752601"/>
            <a:ext cx="2743200" cy="1706563"/>
          </a:xfrm>
          <a:ln w="19050">
            <a:solidFill>
              <a:schemeClr val="tx2"/>
            </a:solidFill>
          </a:ln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1350000" y="974400"/>
            <a:ext cx="74130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52601"/>
            <a:ext cx="4038600" cy="304801"/>
          </a:xfrm>
          <a:solidFill>
            <a:schemeClr val="accent2">
              <a:alpha val="39000"/>
            </a:schemeClr>
          </a:solidFill>
        </p:spPr>
        <p:txBody>
          <a:bodyPr tIns="27432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057401"/>
            <a:ext cx="4038600" cy="4068763"/>
          </a:xfrm>
        </p:spPr>
        <p:txBody>
          <a:bodyPr/>
          <a:lstStyle>
            <a:lvl1pPr>
              <a:lnSpc>
                <a:spcPct val="100000"/>
              </a:lnSpc>
              <a:buClr>
                <a:schemeClr val="accent1">
                  <a:lumMod val="20000"/>
                  <a:lumOff val="80000"/>
                </a:schemeClr>
              </a:buClr>
              <a:defRPr sz="2000"/>
            </a:lvl1pPr>
            <a:lvl2pPr>
              <a:lnSpc>
                <a:spcPct val="100000"/>
              </a:lnSpc>
              <a:buClr>
                <a:schemeClr val="accent1">
                  <a:lumMod val="20000"/>
                  <a:lumOff val="80000"/>
                </a:schemeClr>
              </a:buClr>
              <a:defRPr sz="2000"/>
            </a:lvl2pPr>
            <a:lvl3pPr>
              <a:lnSpc>
                <a:spcPct val="100000"/>
              </a:lnSpc>
              <a:buClr>
                <a:schemeClr val="accent1">
                  <a:lumMod val="20000"/>
                  <a:lumOff val="80000"/>
                </a:schemeClr>
              </a:buClr>
              <a:defRPr sz="1800"/>
            </a:lvl3pPr>
            <a:lvl4pPr>
              <a:lnSpc>
                <a:spcPct val="100000"/>
              </a:lnSpc>
              <a:buClr>
                <a:schemeClr val="accent1">
                  <a:lumMod val="20000"/>
                  <a:lumOff val="80000"/>
                </a:schemeClr>
              </a:buClr>
              <a:defRPr sz="1600"/>
            </a:lvl4pPr>
            <a:lvl5pPr>
              <a:lnSpc>
                <a:spcPct val="100000"/>
              </a:lnSpc>
              <a:buClr>
                <a:schemeClr val="accent1">
                  <a:lumMod val="20000"/>
                  <a:lumOff val="80000"/>
                </a:schemeClr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95839" y="2057401"/>
            <a:ext cx="4041775" cy="4068763"/>
          </a:xfrm>
        </p:spPr>
        <p:txBody>
          <a:bodyPr/>
          <a:lstStyle>
            <a:lvl1pPr>
              <a:buClr>
                <a:schemeClr val="accent1">
                  <a:lumMod val="20000"/>
                  <a:lumOff val="80000"/>
                </a:schemeClr>
              </a:buClr>
              <a:defRPr sz="2000"/>
            </a:lvl1pPr>
            <a:lvl2pPr>
              <a:buClr>
                <a:schemeClr val="accent1">
                  <a:lumMod val="20000"/>
                  <a:lumOff val="80000"/>
                </a:schemeClr>
              </a:buClr>
              <a:defRPr sz="2000"/>
            </a:lvl2pPr>
            <a:lvl3pPr>
              <a:buClr>
                <a:schemeClr val="accent1">
                  <a:lumMod val="20000"/>
                  <a:lumOff val="80000"/>
                </a:schemeClr>
              </a:buClr>
              <a:defRPr sz="1800"/>
            </a:lvl3pPr>
            <a:lvl4pPr>
              <a:buClr>
                <a:schemeClr val="accent1">
                  <a:lumMod val="20000"/>
                  <a:lumOff val="80000"/>
                </a:schemeClr>
              </a:buClr>
              <a:defRPr sz="1600"/>
            </a:lvl4pPr>
            <a:lvl5pPr>
              <a:buClr>
                <a:schemeClr val="accent1">
                  <a:lumMod val="20000"/>
                  <a:lumOff val="80000"/>
                </a:schemeClr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idx="12"/>
          </p:nvPr>
        </p:nvSpPr>
        <p:spPr>
          <a:xfrm>
            <a:off x="4799012" y="1752602"/>
            <a:ext cx="4040188" cy="304801"/>
          </a:xfrm>
          <a:solidFill>
            <a:schemeClr val="accent2">
              <a:alpha val="39000"/>
            </a:schemeClr>
          </a:solidFill>
        </p:spPr>
        <p:txBody>
          <a:bodyPr tIns="27432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33400" y="9744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33400" y="9744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blipFill dpi="0"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9850" y="1752600"/>
            <a:ext cx="4180938" cy="382646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5487" y="1752601"/>
            <a:ext cx="2855913" cy="4373563"/>
          </a:xfrm>
        </p:spPr>
        <p:txBody>
          <a:bodyPr/>
          <a:lstStyle>
            <a:lvl1pPr marL="0" indent="0">
              <a:lnSpc>
                <a:spcPts val="1600"/>
              </a:lnSpc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1600200" y="974400"/>
            <a:ext cx="70866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81600"/>
            <a:ext cx="3962400" cy="338139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381000"/>
            <a:ext cx="9144000" cy="4724400"/>
          </a:xfrm>
          <a:ln w="190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486401"/>
            <a:ext cx="3962400" cy="804863"/>
          </a:xfrm>
        </p:spPr>
        <p:txBody>
          <a:bodyPr>
            <a:normAutofit/>
          </a:bodyPr>
          <a:lstStyle>
            <a:lvl1pPr marL="0" indent="0">
              <a:lnSpc>
                <a:spcPts val="14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5867400" y="6400800"/>
            <a:ext cx="2895600" cy="365125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35800" y="410837"/>
            <a:ext cx="7627200" cy="639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8600" y="1066801"/>
            <a:ext cx="7627200" cy="50593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172200" y="6569075"/>
            <a:ext cx="2895600" cy="365125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tx2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" y="6638075"/>
            <a:ext cx="2133600" cy="365125"/>
          </a:xfrm>
          <a:prstGeom prst="rect">
            <a:avLst/>
          </a:prstGeom>
        </p:spPr>
        <p:txBody>
          <a:bodyPr/>
          <a:lstStyle>
            <a:lvl1pPr algn="l">
              <a:defRPr sz="1200" b="1">
                <a:solidFill>
                  <a:schemeClr val="tx2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257800" y="2895600"/>
            <a:ext cx="1219200" cy="106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erpetua" pitchFamily="18" charset="0"/>
              <a:ea typeface="+mj-ea"/>
              <a:cs typeface="+mj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10200" y="2667000"/>
            <a:ext cx="1447800" cy="13716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erpetua" pitchFamily="18" charset="0"/>
              <a:ea typeface="+mj-ea"/>
              <a:cs typeface="+mj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61" r:id="rId6"/>
    <p:sldLayoutId id="2147483662" r:id="rId7"/>
    <p:sldLayoutId id="2147483653" r:id="rId8"/>
    <p:sldLayoutId id="2147483654" r:id="rId9"/>
    <p:sldLayoutId id="2147483655" r:id="rId10"/>
    <p:sldLayoutId id="2147483656" r:id="rId11"/>
    <p:sldLayoutId id="2147483657" r:id="rId12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 baseline="0">
          <a:solidFill>
            <a:schemeClr val="tx2">
              <a:lumMod val="75000"/>
            </a:schemeClr>
          </a:solidFill>
          <a:latin typeface="+mj-lt"/>
          <a:ea typeface="+mj-ea"/>
          <a:cs typeface="Segoe UI" pitchFamily="34" charset="0"/>
        </a:defRPr>
      </a:lvl1pPr>
    </p:titleStyle>
    <p:bodyStyle>
      <a:lvl1pPr marL="173038" indent="-173038" algn="l" defTabSz="914400" rtl="0" eaLnBrk="1" latinLnBrk="0" hangingPunct="1">
        <a:lnSpc>
          <a:spcPct val="100000"/>
        </a:lnSpc>
        <a:spcBef>
          <a:spcPct val="20000"/>
        </a:spcBef>
        <a:buClr>
          <a:schemeClr val="accent1">
            <a:lumMod val="20000"/>
            <a:lumOff val="80000"/>
          </a:schemeClr>
        </a:buClr>
        <a:buSzPct val="70000"/>
        <a:buFont typeface="Arial" pitchFamily="34" charset="0"/>
        <a:buChar char="•"/>
        <a:defRPr sz="3200" kern="1200">
          <a:solidFill>
            <a:schemeClr val="tx2">
              <a:lumMod val="75000"/>
            </a:schemeClr>
          </a:solidFill>
          <a:latin typeface="+mn-lt"/>
          <a:ea typeface="+mn-ea"/>
          <a:cs typeface="Segoe UI" pitchFamily="34" charset="0"/>
        </a:defRPr>
      </a:lvl1pPr>
      <a:lvl2pPr marL="627063" indent="-169863" algn="l" defTabSz="914400" rtl="0" eaLnBrk="1" latinLnBrk="0" hangingPunct="1">
        <a:lnSpc>
          <a:spcPct val="100000"/>
        </a:lnSpc>
        <a:spcBef>
          <a:spcPct val="20000"/>
        </a:spcBef>
        <a:buClr>
          <a:schemeClr val="accent1">
            <a:lumMod val="20000"/>
            <a:lumOff val="80000"/>
          </a:schemeClr>
        </a:buClr>
        <a:buSzPct val="70000"/>
        <a:buFont typeface="Arial" pitchFamily="34" charset="0"/>
        <a:buChar char="•"/>
        <a:defRPr sz="2800" kern="1200">
          <a:solidFill>
            <a:schemeClr val="tx2">
              <a:lumMod val="75000"/>
            </a:schemeClr>
          </a:solidFill>
          <a:latin typeface="+mn-lt"/>
          <a:ea typeface="+mn-ea"/>
          <a:cs typeface="Segoe UI" pitchFamily="34" charset="0"/>
        </a:defRPr>
      </a:lvl2pPr>
      <a:lvl3pPr marL="1030288" indent="-115888" algn="l" defTabSz="914400" rtl="0" eaLnBrk="1" latinLnBrk="0" hangingPunct="1">
        <a:lnSpc>
          <a:spcPct val="100000"/>
        </a:lnSpc>
        <a:spcBef>
          <a:spcPct val="20000"/>
        </a:spcBef>
        <a:buClr>
          <a:schemeClr val="accent1">
            <a:lumMod val="20000"/>
            <a:lumOff val="80000"/>
          </a:schemeClr>
        </a:buClr>
        <a:buSzPct val="70000"/>
        <a:buFont typeface="Arial" pitchFamily="34" charset="0"/>
        <a:buChar char="•"/>
        <a:defRPr sz="2400" kern="1200">
          <a:solidFill>
            <a:schemeClr val="tx2">
              <a:lumMod val="75000"/>
            </a:schemeClr>
          </a:solidFill>
          <a:latin typeface="+mn-lt"/>
          <a:ea typeface="+mn-ea"/>
          <a:cs typeface="Segoe UI" pitchFamily="34" charset="0"/>
        </a:defRPr>
      </a:lvl3pPr>
      <a:lvl4pPr marL="1482725" indent="-111125" algn="l" defTabSz="914400" rtl="0" eaLnBrk="1" latinLnBrk="0" hangingPunct="1">
        <a:lnSpc>
          <a:spcPct val="100000"/>
        </a:lnSpc>
        <a:spcBef>
          <a:spcPct val="20000"/>
        </a:spcBef>
        <a:buClr>
          <a:schemeClr val="accent1">
            <a:lumMod val="20000"/>
            <a:lumOff val="80000"/>
          </a:schemeClr>
        </a:buClr>
        <a:buSzPct val="70000"/>
        <a:buFont typeface="Arial" pitchFamily="34" charset="0"/>
        <a:buChar char="•"/>
        <a:defRPr sz="2000" kern="1200">
          <a:solidFill>
            <a:schemeClr val="tx2">
              <a:lumMod val="75000"/>
            </a:schemeClr>
          </a:solidFill>
          <a:latin typeface="+mn-lt"/>
          <a:ea typeface="+mn-ea"/>
          <a:cs typeface="Segoe UI" pitchFamily="34" charset="0"/>
        </a:defRPr>
      </a:lvl4pPr>
      <a:lvl5pPr marL="1944688" indent="-115888" algn="l" defTabSz="914400" rtl="0" eaLnBrk="1" latinLnBrk="0" hangingPunct="1">
        <a:lnSpc>
          <a:spcPct val="100000"/>
        </a:lnSpc>
        <a:spcBef>
          <a:spcPct val="20000"/>
        </a:spcBef>
        <a:buClr>
          <a:schemeClr val="accent1">
            <a:lumMod val="20000"/>
            <a:lumOff val="80000"/>
          </a:schemeClr>
        </a:buClr>
        <a:buSzPct val="70000"/>
        <a:buFont typeface="Arial" pitchFamily="34" charset="0"/>
        <a:buChar char="•"/>
        <a:defRPr sz="2000" kern="1200">
          <a:solidFill>
            <a:schemeClr val="tx2">
              <a:lumMod val="75000"/>
            </a:schemeClr>
          </a:solidFill>
          <a:latin typeface="+mn-lt"/>
          <a:ea typeface="+mn-ea"/>
          <a:cs typeface="Segoe UI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7.wm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9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 smtClean="0">
                <a:solidFill>
                  <a:schemeClr val="tx2"/>
                </a:solidFill>
              </a:rPr>
              <a:t>What does the NSTU do for YOU?</a:t>
            </a:r>
            <a:endParaRPr lang="en-US" sz="4000" dirty="0">
              <a:solidFill>
                <a:schemeClr val="tx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Betty-Jean Aucoin and </a:t>
            </a:r>
            <a:r>
              <a:rPr lang="en-US" b="1" dirty="0" err="1" smtClean="0"/>
              <a:t>Gérard</a:t>
            </a:r>
            <a:r>
              <a:rPr lang="en-US" b="1" dirty="0" smtClean="0"/>
              <a:t> Cormier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Placeholder 45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en-US" sz="2000" b="1" dirty="0" smtClean="0"/>
              <a:t>1.5% of your salary (Ex. $60,000 = $900 per year)</a:t>
            </a:r>
            <a:endParaRPr lang="en-US" sz="2000" b="1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The Cost of Membership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1" name="Text Placeholder 40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en-US" sz="2000" b="1" dirty="0" smtClean="0"/>
              <a:t>$1440 for a full membership</a:t>
            </a:r>
            <a:endParaRPr lang="en-US" sz="2000" b="1" dirty="0"/>
          </a:p>
        </p:txBody>
      </p:sp>
      <p:sp>
        <p:nvSpPr>
          <p:cNvPr id="42" name="Text Placeholder 41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/>
          </a:bodyPr>
          <a:lstStyle/>
          <a:p>
            <a:r>
              <a:rPr lang="en-US" sz="2000" b="1" dirty="0" smtClean="0"/>
              <a:t>$1350 per year</a:t>
            </a:r>
            <a:endParaRPr lang="en-US" sz="2000" b="1" dirty="0"/>
          </a:p>
        </p:txBody>
      </p:sp>
      <p:sp>
        <p:nvSpPr>
          <p:cNvPr id="43" name="Text Placeholder 42"/>
          <p:cNvSpPr>
            <a:spLocks noGrp="1"/>
          </p:cNvSpPr>
          <p:nvPr>
            <p:ph type="body" sz="quarter" idx="18"/>
          </p:nvPr>
        </p:nvSpPr>
        <p:spPr/>
        <p:txBody>
          <a:bodyPr>
            <a:normAutofit/>
          </a:bodyPr>
          <a:lstStyle/>
          <a:p>
            <a:r>
              <a:rPr lang="en-US" sz="2000" b="1" dirty="0" smtClean="0"/>
              <a:t>1.35% of your salary (Ex. $50,000 = $810 per year)</a:t>
            </a:r>
            <a:endParaRPr lang="en-US" sz="2000" b="1" dirty="0"/>
          </a:p>
        </p:txBody>
      </p:sp>
      <p:sp>
        <p:nvSpPr>
          <p:cNvPr id="44" name="Text Placeholder 43"/>
          <p:cNvSpPr>
            <a:spLocks noGrp="1"/>
          </p:cNvSpPr>
          <p:nvPr>
            <p:ph type="body" sz="quarter" idx="19"/>
          </p:nvPr>
        </p:nvSpPr>
        <p:spPr/>
        <p:txBody>
          <a:bodyPr>
            <a:normAutofit/>
          </a:bodyPr>
          <a:lstStyle/>
          <a:p>
            <a:r>
              <a:rPr lang="en-US" sz="2000" b="1" dirty="0" smtClean="0"/>
              <a:t>$720 per year</a:t>
            </a:r>
            <a:endParaRPr lang="en-US" sz="2000" b="1" dirty="0"/>
          </a:p>
        </p:txBody>
      </p:sp>
      <p:sp>
        <p:nvSpPr>
          <p:cNvPr id="45" name="Text Placeholder 44"/>
          <p:cNvSpPr>
            <a:spLocks noGrp="1"/>
          </p:cNvSpPr>
          <p:nvPr>
            <p:ph type="body" sz="quarter" idx="20"/>
          </p:nvPr>
        </p:nvSpPr>
        <p:spPr/>
        <p:txBody>
          <a:bodyPr>
            <a:normAutofit/>
          </a:bodyPr>
          <a:lstStyle/>
          <a:p>
            <a:r>
              <a:rPr lang="en-US" sz="2000" b="1" dirty="0" smtClean="0"/>
              <a:t>$690 per year</a:t>
            </a:r>
            <a:endParaRPr lang="en-US" sz="2000" b="1" dirty="0"/>
          </a:p>
        </p:txBody>
      </p:sp>
      <p:sp>
        <p:nvSpPr>
          <p:cNvPr id="19" name="Oval 18"/>
          <p:cNvSpPr/>
          <p:nvPr/>
        </p:nvSpPr>
        <p:spPr>
          <a:xfrm>
            <a:off x="683568" y="1375379"/>
            <a:ext cx="1214002" cy="75456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50000"/>
              </a:schemeClr>
            </a:solidFill>
          </a:ln>
          <a:effectLst>
            <a:outerShdw blurRad="152400" dist="88900" dir="4740000" sx="91000" sy="91000" algn="ctr" rotWithShape="0">
              <a:schemeClr val="tx1">
                <a:alpha val="45000"/>
              </a:schemeClr>
            </a:outerShdw>
          </a:effectLst>
          <a:scene3d>
            <a:camera prst="orthographicFront"/>
            <a:lightRig rig="threePt" dir="t"/>
          </a:scene3d>
          <a:sp3d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 smtClean="0">
                <a:solidFill>
                  <a:schemeClr val="tx2">
                    <a:lumMod val="50000"/>
                  </a:schemeClr>
                </a:solidFill>
              </a:rPr>
              <a:t>  </a:t>
            </a:r>
            <a:r>
              <a:rPr lang="en-US" sz="1200" b="1" dirty="0" smtClean="0">
                <a:solidFill>
                  <a:schemeClr val="tx2">
                    <a:lumMod val="50000"/>
                  </a:schemeClr>
                </a:solidFill>
              </a:rPr>
              <a:t>CANsnet</a:t>
            </a:r>
          </a:p>
        </p:txBody>
      </p:sp>
      <p:sp>
        <p:nvSpPr>
          <p:cNvPr id="20" name="Oval 19"/>
          <p:cNvSpPr/>
          <p:nvPr/>
        </p:nvSpPr>
        <p:spPr>
          <a:xfrm>
            <a:off x="683568" y="2259300"/>
            <a:ext cx="1209594" cy="75456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50000"/>
              </a:schemeClr>
            </a:solidFill>
          </a:ln>
          <a:effectLst>
            <a:outerShdw blurRad="152400" dist="88900" dir="4740000" sx="91000" sy="91000" algn="ctr" rotWithShape="0">
              <a:schemeClr val="tx1">
                <a:alpha val="45000"/>
              </a:schemeClr>
            </a:outerShdw>
          </a:effectLst>
          <a:scene3d>
            <a:camera prst="orthographicFront"/>
            <a:lightRig rig="threePt" dir="t"/>
          </a:scene3d>
          <a:sp3d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>
                    <a:lumMod val="25000"/>
                  </a:schemeClr>
                </a:solidFill>
              </a:rPr>
              <a:t>   Doctors</a:t>
            </a:r>
          </a:p>
          <a:p>
            <a:pPr algn="ctr"/>
            <a:r>
              <a:rPr lang="en-US" sz="1400" b="1" dirty="0" smtClean="0">
                <a:solidFill>
                  <a:schemeClr val="bg1">
                    <a:lumMod val="25000"/>
                  </a:schemeClr>
                </a:solidFill>
              </a:rPr>
              <a:t>NS</a:t>
            </a:r>
            <a:endParaRPr lang="en-US" sz="1400" b="1" dirty="0">
              <a:solidFill>
                <a:schemeClr val="bg1">
                  <a:lumMod val="25000"/>
                </a:schemeClr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683568" y="3143220"/>
            <a:ext cx="1214002" cy="75456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50000"/>
              </a:schemeClr>
            </a:solidFill>
          </a:ln>
          <a:effectLst>
            <a:outerShdw blurRad="152400" dist="88900" dir="4740000" sx="91000" sy="91000" algn="ctr" rotWithShape="0">
              <a:schemeClr val="tx1">
                <a:alpha val="45000"/>
              </a:schemeClr>
            </a:outerShdw>
          </a:effectLst>
          <a:scene3d>
            <a:camera prst="orthographicFront"/>
            <a:lightRig rig="threePt" dir="t"/>
          </a:scene3d>
          <a:sp3d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2"/>
                </a:solidFill>
              </a:rPr>
              <a:t>NSGEU</a:t>
            </a:r>
            <a:endParaRPr lang="en-US" sz="1400" b="1" dirty="0">
              <a:solidFill>
                <a:schemeClr val="tx2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827584" y="4027140"/>
            <a:ext cx="1069986" cy="75456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50000"/>
              </a:schemeClr>
            </a:solidFill>
          </a:ln>
          <a:effectLst>
            <a:outerShdw blurRad="152400" dist="88900" dir="4740000" sx="91000" sy="91000" algn="ctr" rotWithShape="0">
              <a:schemeClr val="tx1">
                <a:alpha val="45000"/>
              </a:schemeClr>
            </a:outerShdw>
          </a:effectLst>
          <a:scene3d>
            <a:camera prst="orthographicFront"/>
            <a:lightRig rig="threePt" dir="t"/>
          </a:scene3d>
          <a:sp3d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bg1">
                    <a:lumMod val="25000"/>
                  </a:schemeClr>
                </a:solidFill>
              </a:rPr>
              <a:t>NSUPE</a:t>
            </a:r>
            <a:endParaRPr lang="en-US" sz="1400" b="1" dirty="0">
              <a:solidFill>
                <a:schemeClr val="bg1">
                  <a:lumMod val="25000"/>
                </a:schemeClr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827584" y="4911060"/>
            <a:ext cx="1069986" cy="75456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/>
            </a:solidFill>
          </a:ln>
          <a:effectLst>
            <a:outerShdw blurRad="152400" dist="88900" dir="4740000" sx="91000" sy="91000" algn="ctr" rotWithShape="0">
              <a:schemeClr val="tx1">
                <a:alpha val="45000"/>
              </a:schemeClr>
            </a:outerShdw>
          </a:effectLst>
          <a:scene3d>
            <a:camera prst="orthographicFront"/>
            <a:lightRig rig="threePt" dir="t"/>
          </a:scene3d>
          <a:sp3d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2"/>
                </a:solidFill>
              </a:rPr>
              <a:t>NSNU</a:t>
            </a:r>
            <a:endParaRPr lang="en-US" sz="1400" b="1" dirty="0">
              <a:solidFill>
                <a:schemeClr val="tx2"/>
              </a:solidFill>
            </a:endParaRPr>
          </a:p>
        </p:txBody>
      </p:sp>
      <p:sp>
        <p:nvSpPr>
          <p:cNvPr id="27" name="Oval 26"/>
          <p:cNvSpPr/>
          <p:nvPr/>
        </p:nvSpPr>
        <p:spPr>
          <a:xfrm>
            <a:off x="827584" y="5794980"/>
            <a:ext cx="1069986" cy="754568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  <a:effectLst>
            <a:outerShdw blurRad="152400" dist="88900" dir="4740000" sx="91000" sy="91000" algn="ctr" rotWithShape="0">
              <a:schemeClr val="tx1">
                <a:alpha val="45000"/>
              </a:schemeClr>
            </a:outerShdw>
          </a:effectLst>
          <a:scene3d>
            <a:camera prst="orthographicFront"/>
            <a:lightRig rig="threePt" dir="t"/>
          </a:scene3d>
          <a:sp3d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2"/>
                </a:solidFill>
              </a:rPr>
              <a:t>NSTU</a:t>
            </a:r>
            <a:endParaRPr lang="en-US" sz="1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838200" y="1600199"/>
            <a:ext cx="8305800" cy="5069161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ATA</a:t>
            </a:r>
            <a:r>
              <a:rPr lang="en-US" dirty="0" smtClean="0">
                <a:solidFill>
                  <a:schemeClr val="tx2"/>
                </a:solidFill>
              </a:rPr>
              <a:t>        </a:t>
            </a:r>
            <a:r>
              <a:rPr lang="en-US" b="1" dirty="0" smtClean="0">
                <a:solidFill>
                  <a:schemeClr val="tx2"/>
                </a:solidFill>
              </a:rPr>
              <a:t>$1,059</a:t>
            </a:r>
          </a:p>
          <a:p>
            <a:r>
              <a:rPr lang="en-US" b="1" dirty="0" smtClean="0">
                <a:solidFill>
                  <a:schemeClr val="tx2"/>
                </a:solidFill>
              </a:rPr>
              <a:t>ETFO         1020      </a:t>
            </a:r>
            <a:r>
              <a:rPr lang="en-US" b="1" i="1" dirty="0" smtClean="0">
                <a:solidFill>
                  <a:schemeClr val="tx2"/>
                </a:solidFill>
              </a:rPr>
              <a:t>1.7% of salary ($60,000) </a:t>
            </a:r>
            <a:endParaRPr lang="en-US" b="1" dirty="0" smtClean="0">
              <a:solidFill>
                <a:schemeClr val="tx2"/>
              </a:solidFill>
            </a:endParaRPr>
          </a:p>
          <a:p>
            <a:r>
              <a:rPr lang="en-US" b="1" dirty="0" smtClean="0">
                <a:solidFill>
                  <a:schemeClr val="tx2"/>
                </a:solidFill>
              </a:rPr>
              <a:t>NTA          1020      </a:t>
            </a:r>
            <a:r>
              <a:rPr lang="en-US" b="1" i="1" dirty="0" smtClean="0">
                <a:solidFill>
                  <a:schemeClr val="tx2"/>
                </a:solidFill>
              </a:rPr>
              <a:t>1.7% of salary  ($60,000) </a:t>
            </a:r>
            <a:endParaRPr lang="en-US" b="1" dirty="0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en-US" b="1" dirty="0" smtClean="0">
                <a:solidFill>
                  <a:schemeClr val="tx2"/>
                </a:solidFill>
              </a:rPr>
              <a:t>  AEFO          900      </a:t>
            </a:r>
            <a:r>
              <a:rPr lang="en-US" b="1" i="1" dirty="0" smtClean="0">
                <a:solidFill>
                  <a:schemeClr val="tx2"/>
                </a:solidFill>
              </a:rPr>
              <a:t>1.5% of salary ($60,000) </a:t>
            </a:r>
            <a:endParaRPr lang="en-US" b="1" dirty="0" smtClean="0">
              <a:solidFill>
                <a:schemeClr val="tx2"/>
              </a:solidFill>
            </a:endParaRPr>
          </a:p>
          <a:p>
            <a:r>
              <a:rPr lang="en-US" b="1" dirty="0" smtClean="0">
                <a:solidFill>
                  <a:schemeClr val="tx2"/>
                </a:solidFill>
              </a:rPr>
              <a:t>MTS             882</a:t>
            </a:r>
          </a:p>
          <a:p>
            <a:r>
              <a:rPr lang="en-US" b="1" dirty="0" smtClean="0">
                <a:solidFill>
                  <a:schemeClr val="tx2"/>
                </a:solidFill>
              </a:rPr>
              <a:t>AEFNB         847      597  &amp; </a:t>
            </a:r>
            <a:r>
              <a:rPr lang="en-US" b="1" dirty="0" smtClean="0">
                <a:solidFill>
                  <a:schemeClr val="tx2"/>
                </a:solidFill>
              </a:rPr>
              <a:t>NBTF </a:t>
            </a:r>
            <a:r>
              <a:rPr lang="en-US" b="1" dirty="0" smtClean="0">
                <a:solidFill>
                  <a:schemeClr val="tx2"/>
                </a:solidFill>
              </a:rPr>
              <a:t>$250 </a:t>
            </a:r>
          </a:p>
          <a:p>
            <a:r>
              <a:rPr lang="en-US" b="1" dirty="0" smtClean="0">
                <a:solidFill>
                  <a:schemeClr val="tx2"/>
                </a:solidFill>
              </a:rPr>
              <a:t>NWTTA        840      </a:t>
            </a:r>
            <a:r>
              <a:rPr lang="en-US" b="1" i="1" dirty="0" smtClean="0">
                <a:solidFill>
                  <a:schemeClr val="tx2"/>
                </a:solidFill>
              </a:rPr>
              <a:t>1.4% of salary ($60,000) </a:t>
            </a:r>
            <a:endParaRPr lang="en-US" b="1" dirty="0" smtClean="0">
              <a:solidFill>
                <a:schemeClr val="tx2"/>
              </a:solidFill>
            </a:endParaRPr>
          </a:p>
          <a:p>
            <a:r>
              <a:rPr lang="en-US" b="1" dirty="0" smtClean="0">
                <a:solidFill>
                  <a:schemeClr val="tx2"/>
                </a:solidFill>
              </a:rPr>
              <a:t>YTA             780      </a:t>
            </a:r>
            <a:r>
              <a:rPr lang="en-US" b="1" i="1" dirty="0" smtClean="0">
                <a:solidFill>
                  <a:schemeClr val="tx2"/>
                </a:solidFill>
              </a:rPr>
              <a:t>1.3% of salary ($60,000) </a:t>
            </a:r>
            <a:endParaRPr lang="en-US" b="1" dirty="0" smtClean="0">
              <a:solidFill>
                <a:schemeClr val="tx2"/>
              </a:solidFill>
            </a:endParaRPr>
          </a:p>
          <a:p>
            <a:r>
              <a:rPr lang="en-US" b="1" dirty="0" smtClean="0">
                <a:solidFill>
                  <a:schemeClr val="tx2"/>
                </a:solidFill>
              </a:rPr>
              <a:t>NLTA           </a:t>
            </a:r>
            <a:r>
              <a:rPr lang="en-US" b="1" dirty="0" smtClean="0">
                <a:solidFill>
                  <a:schemeClr val="tx2"/>
                </a:solidFill>
              </a:rPr>
              <a:t>900	</a:t>
            </a:r>
            <a:r>
              <a:rPr lang="en-US" b="1" i="1" dirty="0" smtClean="0">
                <a:solidFill>
                  <a:schemeClr val="tx2"/>
                </a:solidFill>
              </a:rPr>
              <a:t>  1.5% of salary ($60,000)</a:t>
            </a:r>
            <a:endParaRPr lang="en-US" b="1" i="1" dirty="0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en-US" b="1" dirty="0" smtClean="0">
                <a:solidFill>
                  <a:schemeClr val="tx2"/>
                </a:solidFill>
              </a:rPr>
              <a:t>	NBTA           760</a:t>
            </a:r>
          </a:p>
          <a:p>
            <a:pPr>
              <a:buNone/>
            </a:pPr>
            <a:r>
              <a:rPr lang="en-US" b="1" dirty="0" smtClean="0">
                <a:solidFill>
                  <a:schemeClr val="tx2"/>
                </a:solidFill>
              </a:rPr>
              <a:t>	STF               759</a:t>
            </a:r>
          </a:p>
          <a:p>
            <a:r>
              <a:rPr lang="en-US" b="1" dirty="0" smtClean="0">
                <a:solidFill>
                  <a:schemeClr val="tx2"/>
                </a:solidFill>
              </a:rPr>
              <a:t>NSTU            690</a:t>
            </a:r>
          </a:p>
          <a:p>
            <a:endParaRPr lang="en-US" b="1" dirty="0" smtClean="0">
              <a:solidFill>
                <a:schemeClr val="tx2"/>
              </a:solidFill>
            </a:endParaRPr>
          </a:p>
          <a:p>
            <a:endParaRPr lang="en-US" dirty="0" smtClean="0">
              <a:solidFill>
                <a:schemeClr val="tx2"/>
              </a:solidFill>
            </a:endParaRPr>
          </a:p>
          <a:p>
            <a:endParaRPr lang="en-US" dirty="0" smtClean="0">
              <a:solidFill>
                <a:schemeClr val="tx2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Teacher Association’s Cost of Membership</a:t>
            </a: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You will be given back your $690 in dues paid to belong to the Nova Scotia Teachers Union.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3390900" y="3581401"/>
            <a:ext cx="2743200" cy="279992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You will be asked to use your budget sheet to tally purchases made in 2011-2012.</a:t>
            </a:r>
          </a:p>
          <a:p>
            <a:pPr>
              <a:buNone/>
            </a:pPr>
            <a:r>
              <a:rPr lang="en-US" b="1" dirty="0" smtClean="0"/>
              <a:t>The prices reflect charges without NSTU membership.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half" idx="14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Before we begin, we need to discuss the intangibles and shifts.</a:t>
            </a:r>
          </a:p>
          <a:p>
            <a:endParaRPr lang="en-US" dirty="0"/>
          </a:p>
        </p:txBody>
      </p:sp>
      <p:pic>
        <p:nvPicPr>
          <p:cNvPr id="34" name="Content Placeholder 33" descr="PM00059_rising_arrows.png"/>
          <p:cNvPicPr>
            <a:picLocks noGrp="1" noChangeAspect="1"/>
          </p:cNvPicPr>
          <p:nvPr>
            <p:ph sz="half" idx="16"/>
          </p:nvPr>
        </p:nvPicPr>
        <p:blipFill>
          <a:blip r:embed="rId2" cstate="print"/>
          <a:stretch>
            <a:fillRect/>
          </a:stretch>
        </p:blipFill>
        <p:spPr>
          <a:xfrm>
            <a:off x="3375660" y="1911769"/>
            <a:ext cx="2468880" cy="1388225"/>
          </a:xfrm>
        </p:spPr>
      </p:pic>
      <p:pic>
        <p:nvPicPr>
          <p:cNvPr id="32" name="Content Placeholder 31" descr="graph2.png"/>
          <p:cNvPicPr>
            <a:picLocks noGrp="1" noChangeAspect="1"/>
          </p:cNvPicPr>
          <p:nvPr>
            <p:ph sz="half" idx="17"/>
          </p:nvPr>
        </p:nvPicPr>
        <p:blipFill>
          <a:blip r:embed="rId3" cstate="print"/>
          <a:stretch>
            <a:fillRect/>
          </a:stretch>
        </p:blipFill>
        <p:spPr>
          <a:xfrm>
            <a:off x="6157422" y="1911769"/>
            <a:ext cx="2467955" cy="1388225"/>
          </a:xfrm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Personal Year in Review</a:t>
            </a:r>
            <a:endParaRPr lang="en-US" dirty="0"/>
          </a:p>
        </p:txBody>
      </p:sp>
      <p:sp>
        <p:nvSpPr>
          <p:cNvPr id="21" name="Notched Right Arrow 20"/>
          <p:cNvSpPr/>
          <p:nvPr/>
        </p:nvSpPr>
        <p:spPr>
          <a:xfrm>
            <a:off x="2865001" y="2209800"/>
            <a:ext cx="609600" cy="609600"/>
          </a:xfrm>
          <a:prstGeom prst="notched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Notched Right Arrow 13"/>
          <p:cNvSpPr/>
          <p:nvPr/>
        </p:nvSpPr>
        <p:spPr>
          <a:xfrm>
            <a:off x="5684401" y="2209800"/>
            <a:ext cx="609600" cy="609600"/>
          </a:xfrm>
          <a:prstGeom prst="notched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half" idx="15"/>
          </p:nvPr>
        </p:nvSpPr>
        <p:spPr>
          <a:xfrm>
            <a:off x="609600" y="1916832"/>
            <a:ext cx="2306216" cy="13681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CA" sz="6600" dirty="0" smtClean="0"/>
              <a:t>$690 </a:t>
            </a:r>
            <a:endParaRPr lang="en-CA" sz="6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Collective Bargaining</a:t>
            </a:r>
            <a:endParaRPr lang="en-US" b="1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CA" dirty="0" smtClean="0"/>
              <a:t>Two tier bargaining</a:t>
            </a:r>
          </a:p>
          <a:p>
            <a:r>
              <a:rPr lang="en-CA" dirty="0" smtClean="0"/>
              <a:t>Pensions</a:t>
            </a:r>
          </a:p>
          <a:p>
            <a:r>
              <a:rPr lang="en-CA" dirty="0" smtClean="0"/>
              <a:t>Insurance</a:t>
            </a:r>
          </a:p>
          <a:p>
            <a:endParaRPr lang="en-CA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14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CA" b="1" dirty="0" smtClean="0"/>
              <a:t>Public Relations, Public Affairs and PD</a:t>
            </a:r>
            <a:endParaRPr lang="en-CA" b="1" dirty="0"/>
          </a:p>
        </p:txBody>
      </p:sp>
      <p:sp>
        <p:nvSpPr>
          <p:cNvPr id="12" name="Content Placeholder 11"/>
          <p:cNvSpPr>
            <a:spLocks noGrp="1"/>
          </p:cNvSpPr>
          <p:nvPr>
            <p:ph sz="half" idx="15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 smtClean="0"/>
              <a:t>CTF, CAPTO</a:t>
            </a:r>
          </a:p>
          <a:p>
            <a:r>
              <a:rPr lang="en-CA" dirty="0" smtClean="0"/>
              <a:t>Professional Image</a:t>
            </a:r>
          </a:p>
          <a:p>
            <a:r>
              <a:rPr lang="en-CA" dirty="0" smtClean="0"/>
              <a:t>PD Workshops and Keynotes</a:t>
            </a:r>
          </a:p>
          <a:p>
            <a:r>
              <a:rPr lang="en-CA" dirty="0" smtClean="0"/>
              <a:t>Professional Associations</a:t>
            </a:r>
          </a:p>
          <a:p>
            <a:endParaRPr lang="en-CA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Intangibles  </a:t>
            </a:r>
            <a:r>
              <a:rPr lang="en-US" i="1" dirty="0" smtClean="0">
                <a:solidFill>
                  <a:srgbClr val="FF0000"/>
                </a:solidFill>
              </a:rPr>
              <a:t> $100</a:t>
            </a:r>
            <a:endParaRPr lang="en-US" i="1" dirty="0">
              <a:solidFill>
                <a:srgbClr val="FF0000"/>
              </a:solidFill>
            </a:endParaRPr>
          </a:p>
        </p:txBody>
      </p:sp>
      <p:sp>
        <p:nvSpPr>
          <p:cNvPr id="17" name="Oval Callout 16"/>
          <p:cNvSpPr/>
          <p:nvPr/>
        </p:nvSpPr>
        <p:spPr>
          <a:xfrm>
            <a:off x="6588224" y="1844824"/>
            <a:ext cx="1800200" cy="1584177"/>
          </a:xfrm>
          <a:prstGeom prst="wedgeEllipseCallou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“Wait, I’ll take $34,500 and throw in coaching!”</a:t>
            </a:r>
          </a:p>
        </p:txBody>
      </p:sp>
      <p:sp>
        <p:nvSpPr>
          <p:cNvPr id="13" name="Oval Callout 12"/>
          <p:cNvSpPr/>
          <p:nvPr/>
        </p:nvSpPr>
        <p:spPr>
          <a:xfrm rot="224722">
            <a:off x="6034764" y="236100"/>
            <a:ext cx="1752600" cy="1360710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2"/>
                </a:solidFill>
              </a:rPr>
              <a:t>“I will take $35,000 for a starting salary!”</a:t>
            </a:r>
          </a:p>
        </p:txBody>
      </p:sp>
      <p:sp>
        <p:nvSpPr>
          <p:cNvPr id="15" name="Oval Callout 14"/>
          <p:cNvSpPr/>
          <p:nvPr/>
        </p:nvSpPr>
        <p:spPr>
          <a:xfrm rot="224722">
            <a:off x="6232410" y="5123190"/>
            <a:ext cx="2658607" cy="1177890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2"/>
                </a:solidFill>
              </a:rPr>
              <a:t>ASCD Conference </a:t>
            </a:r>
          </a:p>
          <a:p>
            <a:pPr algn="ctr"/>
            <a:r>
              <a:rPr lang="en-US" sz="1400" b="1" dirty="0" smtClean="0">
                <a:solidFill>
                  <a:schemeClr val="tx2"/>
                </a:solidFill>
              </a:rPr>
              <a:t>Registration</a:t>
            </a:r>
          </a:p>
          <a:p>
            <a:pPr algn="ctr"/>
            <a:r>
              <a:rPr lang="en-US" sz="1400" b="1" dirty="0" smtClean="0">
                <a:solidFill>
                  <a:schemeClr val="tx2"/>
                </a:solidFill>
              </a:rPr>
              <a:t>$500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smtClean="0"/>
              <a:t>Brainstorm…</a:t>
            </a:r>
            <a:endParaRPr lang="en-CA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 smtClean="0"/>
              <a:t>Where does our money go?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/>
          <p:cNvSpPr>
            <a:spLocks noGrp="1"/>
          </p:cNvSpPr>
          <p:nvPr>
            <p:ph type="body" sz="quarter" idx="15"/>
          </p:nvPr>
        </p:nvSpPr>
        <p:spPr>
          <a:xfrm>
            <a:off x="1905000" y="3717032"/>
            <a:ext cx="6629400" cy="1080120"/>
          </a:xfrm>
        </p:spPr>
        <p:txBody>
          <a:bodyPr>
            <a:normAutofit/>
          </a:bodyPr>
          <a:lstStyle/>
          <a:p>
            <a:r>
              <a:rPr lang="en-CA" sz="2000" b="1" dirty="0" smtClean="0"/>
              <a:t>Now, go to the various Departments to purchase those tangibles and services you purchased or used this year.</a:t>
            </a:r>
          </a:p>
          <a:p>
            <a:endParaRPr lang="en-CA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Shift Happens</a:t>
            </a:r>
            <a:endParaRPr 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en-CA" sz="3200" smtClean="0"/>
              <a:t>Union Dues </a:t>
            </a:r>
            <a:r>
              <a:rPr lang="en-CA" sz="3200" dirty="0" smtClean="0"/>
              <a:t>Chest  </a:t>
            </a:r>
            <a:endParaRPr lang="en-CA" sz="3200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7"/>
          </p:nvPr>
        </p:nvSpPr>
        <p:spPr>
          <a:xfrm>
            <a:off x="1905000" y="2331720"/>
            <a:ext cx="6629400" cy="1313304"/>
          </a:xfrm>
        </p:spPr>
        <p:txBody>
          <a:bodyPr>
            <a:noAutofit/>
          </a:bodyPr>
          <a:lstStyle/>
          <a:p>
            <a:r>
              <a:rPr lang="en-CA" sz="2000" b="1" dirty="0" smtClean="0"/>
              <a:t>Please read the card and go to the appropriate Department to make your purchase.  Please pay up and remember to note your purchase on your budget sheet.</a:t>
            </a:r>
          </a:p>
          <a:p>
            <a:endParaRPr lang="en-CA" sz="2000" dirty="0" smtClean="0"/>
          </a:p>
          <a:p>
            <a:endParaRPr lang="en-CA" sz="2000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1905000" y="4725144"/>
            <a:ext cx="6629400" cy="1296144"/>
          </a:xfrm>
        </p:spPr>
        <p:txBody>
          <a:bodyPr>
            <a:normAutofit/>
          </a:bodyPr>
          <a:lstStyle/>
          <a:p>
            <a:r>
              <a:rPr lang="en-CA" sz="2000" b="1" dirty="0" smtClean="0"/>
              <a:t>Remember, do not stop when your money is gone.  Record your Line of </a:t>
            </a:r>
            <a:r>
              <a:rPr lang="en-CA" sz="2000" b="1" smtClean="0"/>
              <a:t>Credit </a:t>
            </a:r>
            <a:r>
              <a:rPr lang="en-CA" sz="2000" b="1" smtClean="0">
                <a:solidFill>
                  <a:schemeClr val="tx2"/>
                </a:solidFill>
              </a:rPr>
              <a:t>on </a:t>
            </a:r>
            <a:r>
              <a:rPr lang="en-CA" sz="2000" b="1" dirty="0" smtClean="0">
                <a:solidFill>
                  <a:schemeClr val="tx2"/>
                </a:solidFill>
              </a:rPr>
              <a:t>your sheet</a:t>
            </a:r>
            <a:r>
              <a:rPr lang="en-CA" sz="2000" dirty="0" smtClean="0">
                <a:solidFill>
                  <a:schemeClr val="tx2"/>
                </a:solidFill>
              </a:rPr>
              <a:t>.</a:t>
            </a:r>
            <a:endParaRPr lang="en-CA" sz="2400" dirty="0"/>
          </a:p>
        </p:txBody>
      </p:sp>
      <p:pic>
        <p:nvPicPr>
          <p:cNvPr id="40" name="Content Placeholder 39" descr="PM00100_hundred_dollar_bills.pn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6783388" y="476250"/>
            <a:ext cx="2360612" cy="13303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3879850" y="1752600"/>
          <a:ext cx="4181475" cy="3825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 smtClean="0"/>
          </a:p>
          <a:p>
            <a:endParaRPr lang="en-US" sz="2800" dirty="0" smtClean="0">
              <a:solidFill>
                <a:schemeClr val="tx2"/>
              </a:solidFill>
            </a:endParaRPr>
          </a:p>
          <a:p>
            <a:endParaRPr lang="en-US" sz="2800" dirty="0" smtClean="0">
              <a:solidFill>
                <a:schemeClr val="tx2"/>
              </a:solidFill>
            </a:endParaRPr>
          </a:p>
          <a:p>
            <a:r>
              <a:rPr lang="en-US" sz="2800" dirty="0" smtClean="0">
                <a:solidFill>
                  <a:schemeClr val="tx2"/>
                </a:solidFill>
              </a:rPr>
              <a:t>Share</a:t>
            </a:r>
          </a:p>
          <a:p>
            <a:endParaRPr lang="en-US" sz="2800" dirty="0" smtClean="0">
              <a:solidFill>
                <a:schemeClr val="tx2"/>
              </a:solidFill>
            </a:endParaRPr>
          </a:p>
          <a:p>
            <a:endParaRPr lang="en-US" sz="2800" dirty="0" smtClean="0">
              <a:solidFill>
                <a:schemeClr val="tx2"/>
              </a:solidFill>
            </a:endParaRPr>
          </a:p>
          <a:p>
            <a:r>
              <a:rPr lang="en-US" sz="2800" dirty="0" smtClean="0">
                <a:solidFill>
                  <a:schemeClr val="tx2"/>
                </a:solidFill>
              </a:rPr>
              <a:t>Questions?</a:t>
            </a:r>
          </a:p>
          <a:p>
            <a:endParaRPr lang="en-US" sz="2800" dirty="0" smtClean="0">
              <a:solidFill>
                <a:schemeClr val="tx2"/>
              </a:solidFill>
            </a:endParaRPr>
          </a:p>
          <a:p>
            <a:endParaRPr lang="en-US" sz="2800" dirty="0" smtClean="0">
              <a:solidFill>
                <a:schemeClr val="tx2"/>
              </a:solidFill>
            </a:endParaRPr>
          </a:p>
          <a:p>
            <a:r>
              <a:rPr lang="en-US" sz="2800" dirty="0" smtClean="0">
                <a:solidFill>
                  <a:schemeClr val="tx2"/>
                </a:solidFill>
              </a:rPr>
              <a:t>Aha Moments!</a:t>
            </a:r>
          </a:p>
          <a:p>
            <a:endParaRPr lang="en-US" sz="2800" dirty="0" smtClean="0">
              <a:solidFill>
                <a:schemeClr val="tx2"/>
              </a:solidFill>
            </a:endParaRPr>
          </a:p>
          <a:p>
            <a:endParaRPr lang="en-US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the NSTU do for You?</a:t>
            </a:r>
            <a:endParaRPr lang="en-US" dirty="0"/>
          </a:p>
        </p:txBody>
      </p:sp>
      <p:pic>
        <p:nvPicPr>
          <p:cNvPr id="1026" name="Picture 2" descr="C:\Program Files (x86)\Microsoft Office\MEDIA\CAGCAT10\j0297707.w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355976" y="3212976"/>
            <a:ext cx="622714" cy="766269"/>
          </a:xfrm>
          <a:prstGeom prst="rect">
            <a:avLst/>
          </a:prstGeom>
          <a:noFill/>
        </p:spPr>
      </p:pic>
      <p:pic>
        <p:nvPicPr>
          <p:cNvPr id="1027" name="Picture 3" descr="C:\Users\Bettyjean.NSTU\AppData\Local\Microsoft\Windows\Temporary Internet Files\Content.IE5\OOLX7AYK\MC900441428[1]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580112" y="3068960"/>
            <a:ext cx="879404" cy="1108491"/>
          </a:xfrm>
          <a:prstGeom prst="rect">
            <a:avLst/>
          </a:prstGeom>
          <a:noFill/>
        </p:spPr>
      </p:pic>
      <p:pic>
        <p:nvPicPr>
          <p:cNvPr id="1028" name="Picture 4" descr="C:\Users\Bettyjean.NSTU\AppData\Local\Microsoft\Windows\Temporary Internet Files\Content.IE5\OKPAVU9T\MC900391692[1].wm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948264" y="3284984"/>
            <a:ext cx="864096" cy="10561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EVALUATIONS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M_financial_puzzle">
  <a:themeElements>
    <a:clrScheme name="Financial Puzzle">
      <a:dk1>
        <a:srgbClr val="024E35"/>
      </a:dk1>
      <a:lt1>
        <a:srgbClr val="E4E4E4"/>
      </a:lt1>
      <a:dk2>
        <a:srgbClr val="313131"/>
      </a:dk2>
      <a:lt2>
        <a:srgbClr val="C5FDEB"/>
      </a:lt2>
      <a:accent1>
        <a:srgbClr val="FFC000"/>
      </a:accent1>
      <a:accent2>
        <a:srgbClr val="CDCDCD"/>
      </a:accent2>
      <a:accent3>
        <a:srgbClr val="5F4700"/>
      </a:accent3>
      <a:accent4>
        <a:srgbClr val="039C6D"/>
      </a:accent4>
      <a:accent5>
        <a:srgbClr val="012B1E"/>
      </a:accent5>
      <a:accent6>
        <a:srgbClr val="727272"/>
      </a:accent6>
      <a:hlink>
        <a:srgbClr val="046847"/>
      </a:hlink>
      <a:folHlink>
        <a:srgbClr val="58F9C5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 marL="0" marR="0" indent="0" algn="l" defTabSz="914400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kern="1200" cap="none" spc="0" normalizeH="0" baseline="0" noProof="0" dirty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Perpetua" pitchFamily="18" charset="0"/>
            <a:ea typeface="+mj-ea"/>
            <a:cs typeface="+mj-cs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430CC162-325A-435D-968F-0FD3D583951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PM_financial_puzzle</Template>
  <TotalTime>186</TotalTime>
  <Words>359</Words>
  <Application>Microsoft Office PowerPoint</Application>
  <PresentationFormat>On-screen Show (4:3)</PresentationFormat>
  <Paragraphs>71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Century Gothic</vt:lpstr>
      <vt:lpstr>Segoe UI</vt:lpstr>
      <vt:lpstr>Perpetua</vt:lpstr>
      <vt:lpstr>Calibri</vt:lpstr>
      <vt:lpstr>PM_financial_puzzle</vt:lpstr>
      <vt:lpstr>What does the NSTU do for YOU?</vt:lpstr>
      <vt:lpstr>The Cost of Membership</vt:lpstr>
      <vt:lpstr>Teacher Association’s Cost of Membership</vt:lpstr>
      <vt:lpstr>A Personal Year in Review</vt:lpstr>
      <vt:lpstr>Intangibles   $100</vt:lpstr>
      <vt:lpstr>Brainstorm…</vt:lpstr>
      <vt:lpstr>Shift Happens</vt:lpstr>
      <vt:lpstr>What does the NSTU do for You?</vt:lpstr>
      <vt:lpstr>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does the NSTU do for you</dc:title>
  <dc:creator>Bettyjean</dc:creator>
  <cp:lastModifiedBy>Lise Meunier</cp:lastModifiedBy>
  <cp:revision>23</cp:revision>
  <dcterms:created xsi:type="dcterms:W3CDTF">2012-06-27T17:15:03Z</dcterms:created>
  <dcterms:modified xsi:type="dcterms:W3CDTF">2012-10-25T16:45:17Z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TC018572799991</vt:lpwstr>
  </property>
</Properties>
</file>